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8" r:id="rId2"/>
    <p:sldId id="401" r:id="rId3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2A37A5AA-056D-4DCE-A8DA-34201DB1AACB}">
          <p14:sldIdLst>
            <p14:sldId id="398"/>
            <p14:sldId id="401"/>
          </p14:sldIdLst>
        </p14:section>
        <p14:section name="Seção sem Título" id="{64B58C9D-BEE0-434B-81CD-1205D8B23D4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5" autoAdjust="0"/>
    <p:restoredTop sz="92540" autoAdjust="0"/>
  </p:normalViewPr>
  <p:slideViewPr>
    <p:cSldViewPr>
      <p:cViewPr>
        <p:scale>
          <a:sx n="80" d="100"/>
          <a:sy n="80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44281-6433-4469-810A-2AD242DA85FB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F4CC4-AECE-4ED7-9B07-E618304B89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45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F4CC4-AECE-4ED7-9B07-E618304B8906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119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22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047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8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4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43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58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007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99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58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17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3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69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semadssm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emadssm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14" y="188412"/>
            <a:ext cx="41433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393681" y="887751"/>
            <a:ext cx="688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050" b="1" dirty="0"/>
              <a:t>SEMAD</a:t>
            </a:r>
          </a:p>
        </p:txBody>
      </p:sp>
      <p:sp>
        <p:nvSpPr>
          <p:cNvPr id="13" name="CaixaDeTexto 60"/>
          <p:cNvSpPr txBox="1">
            <a:spLocks noChangeArrowheads="1"/>
          </p:cNvSpPr>
          <p:nvPr/>
        </p:nvSpPr>
        <p:spPr bwMode="auto">
          <a:xfrm>
            <a:off x="428864" y="517818"/>
            <a:ext cx="7534071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sz="2400" b="1" dirty="0"/>
              <a:t>LICENÇA MÉDICA PERÍODO DE EXCEÇÃO PREVENÇÃO  CORONAVÍRUS</a:t>
            </a:r>
            <a:endParaRPr lang="pt-BR" sz="2400" b="1" i="1" dirty="0"/>
          </a:p>
          <a:p>
            <a:pPr algn="ctr"/>
            <a:r>
              <a:rPr lang="pt-BR" sz="28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pt-BR" sz="28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283575" y="6415088"/>
            <a:ext cx="430213" cy="442912"/>
          </a:xfrm>
          <a:noFill/>
        </p:spPr>
        <p:txBody>
          <a:bodyPr/>
          <a:lstStyle/>
          <a:p>
            <a:pPr algn="ctr">
              <a:defRPr/>
            </a:pPr>
            <a:fld id="{F7A0D6A8-50C8-4128-994B-FA36B14F118B}" type="slidenum">
              <a:rPr lang="pt-BR" b="1" smtClean="0">
                <a:solidFill>
                  <a:schemeClr val="tx1"/>
                </a:solidFill>
              </a:rPr>
              <a:pPr algn="ctr">
                <a:defRPr/>
              </a:pPr>
              <a:t>1</a:t>
            </a:fld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61045" y="3501008"/>
            <a:ext cx="92525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  </a:t>
            </a:r>
            <a:endParaRPr lang="es-ES" sz="1000" dirty="0"/>
          </a:p>
        </p:txBody>
      </p:sp>
      <p:sp>
        <p:nvSpPr>
          <p:cNvPr id="7" name="CaixaDeTexto 60"/>
          <p:cNvSpPr txBox="1">
            <a:spLocks noChangeArrowheads="1"/>
          </p:cNvSpPr>
          <p:nvPr/>
        </p:nvSpPr>
        <p:spPr bwMode="auto">
          <a:xfrm>
            <a:off x="196065" y="1148760"/>
            <a:ext cx="8648923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endParaRPr lang="pt-BR" b="1" i="1" dirty="0" smtClean="0"/>
          </a:p>
          <a:p>
            <a:r>
              <a:rPr lang="pt-BR" dirty="0" smtClean="0"/>
              <a:t>O servidor deve seguir </a:t>
            </a:r>
            <a:r>
              <a:rPr lang="pt-BR" b="1" dirty="0" smtClean="0"/>
              <a:t>os procedimentos </a:t>
            </a:r>
            <a:r>
              <a:rPr lang="pt-BR" dirty="0" smtClean="0"/>
              <a:t>abaixo:</a:t>
            </a:r>
          </a:p>
          <a:p>
            <a:pPr algn="just"/>
            <a:endParaRPr lang="pt-BR" sz="2000" b="1" i="1" dirty="0"/>
          </a:p>
          <a:p>
            <a:pPr algn="just"/>
            <a:endParaRPr lang="pt-BR" sz="2400" b="1" i="1" dirty="0" smtClean="0"/>
          </a:p>
          <a:p>
            <a:pPr algn="just"/>
            <a:endParaRPr lang="pt-BR" sz="2400" b="1" i="1" dirty="0"/>
          </a:p>
          <a:p>
            <a:pPr algn="just"/>
            <a:r>
              <a:rPr lang="pt-BR" sz="2400" i="1" dirty="0" smtClean="0"/>
              <a:t> </a:t>
            </a:r>
            <a:r>
              <a:rPr lang="pt-BR" sz="22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pt-BR" sz="22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39552" y="3372947"/>
            <a:ext cx="1977846" cy="13263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SERVIDOR APRESENTA QUADRO GRIPAL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2979372" y="2060848"/>
            <a:ext cx="5989572" cy="39604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pt-BR" sz="1600" b="1" u="sng" dirty="0">
                <a:latin typeface="Arial" pitchFamily="34" charset="0"/>
                <a:cs typeface="Arial" pitchFamily="34" charset="0"/>
              </a:rPr>
              <a:t>Afastamento até 3 dias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Comunica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digitalmente a situação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a chefia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imediato e/ou RH de origem, que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abonará a falta</a:t>
            </a:r>
            <a:r>
              <a:rPr lang="pt-BR" sz="16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600" i="1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pt-BR" sz="1600" b="1" u="sng" dirty="0">
                <a:latin typeface="Arial" pitchFamily="34" charset="0"/>
                <a:cs typeface="Arial" pitchFamily="34" charset="0"/>
              </a:rPr>
              <a:t>Afastamento entre 4 e 15 dias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–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Encaminha digitalmente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declaração assinada para a Coordenação de Medicina Funcional da Superintendência da Área de Segurança no Trabalho e Medicina Funcional - SSM através do e-mail </a:t>
            </a:r>
            <a:r>
              <a:rPr lang="pt-BR" sz="1600" u="sng" dirty="0">
                <a:latin typeface="Arial" pitchFamily="34" charset="0"/>
                <a:cs typeface="Arial" pitchFamily="34" charset="0"/>
                <a:hlinkClick r:id="rId4"/>
              </a:rPr>
              <a:t>semadssm@gmail.com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. A SSM efetua o registro e encaminha cópia digital para Superintendência da Área de Registro e Documentação – SRD.</a:t>
            </a:r>
          </a:p>
          <a:p>
            <a:pPr algn="ctr"/>
            <a:endParaRPr lang="pt-BR" dirty="0"/>
          </a:p>
        </p:txBody>
      </p:sp>
      <p:cxnSp>
        <p:nvCxnSpPr>
          <p:cNvPr id="5" name="Conector reto 4"/>
          <p:cNvCxnSpPr>
            <a:stCxn id="2" idx="3"/>
            <a:endCxn id="14" idx="1"/>
          </p:cNvCxnSpPr>
          <p:nvPr/>
        </p:nvCxnSpPr>
        <p:spPr>
          <a:xfrm>
            <a:off x="2517398" y="4036118"/>
            <a:ext cx="461974" cy="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FC5CFF-289D-49DF-8913-B80337A8E8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821" y="517818"/>
            <a:ext cx="1543050" cy="51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4" y="166366"/>
            <a:ext cx="41433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0" y="833794"/>
            <a:ext cx="688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050" b="1" dirty="0"/>
              <a:t>SEMAD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283575" y="6415088"/>
            <a:ext cx="430213" cy="442912"/>
          </a:xfrm>
          <a:noFill/>
        </p:spPr>
        <p:txBody>
          <a:bodyPr/>
          <a:lstStyle/>
          <a:p>
            <a:pPr algn="ctr">
              <a:defRPr/>
            </a:pPr>
            <a:fld id="{F7A0D6A8-50C8-4128-994B-FA36B14F118B}" type="slidenum">
              <a:rPr lang="pt-BR" b="1" smtClean="0">
                <a:solidFill>
                  <a:schemeClr val="tx1"/>
                </a:solidFill>
              </a:rPr>
              <a:pPr algn="ctr">
                <a:defRPr/>
              </a:pPr>
              <a:t>2</a:t>
            </a:fld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61045" y="3501008"/>
            <a:ext cx="92525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  </a:t>
            </a:r>
            <a:endParaRPr lang="es-ES" sz="1000" dirty="0"/>
          </a:p>
        </p:txBody>
      </p:sp>
      <p:sp>
        <p:nvSpPr>
          <p:cNvPr id="7" name="CaixaDeTexto 60"/>
          <p:cNvSpPr txBox="1">
            <a:spLocks noChangeArrowheads="1"/>
          </p:cNvSpPr>
          <p:nvPr/>
        </p:nvSpPr>
        <p:spPr bwMode="auto">
          <a:xfrm>
            <a:off x="584336" y="786954"/>
            <a:ext cx="8605938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pt-BR" i="1" dirty="0" smtClean="0"/>
          </a:p>
          <a:p>
            <a:pPr algn="just"/>
            <a:endParaRPr lang="pt-BR" sz="2400" b="1" i="1" dirty="0"/>
          </a:p>
          <a:p>
            <a:pPr algn="just"/>
            <a:endParaRPr lang="pt-BR" sz="2400" b="1" i="1" dirty="0" smtClean="0"/>
          </a:p>
          <a:p>
            <a:pPr algn="just"/>
            <a:endParaRPr lang="pt-BR" sz="2400" b="1" i="1" dirty="0"/>
          </a:p>
          <a:p>
            <a:pPr algn="just"/>
            <a:r>
              <a:rPr lang="pt-BR" sz="2400" i="1" dirty="0" smtClean="0"/>
              <a:t> </a:t>
            </a:r>
            <a:r>
              <a:rPr lang="pt-BR" sz="22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pt-BR" sz="22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70597" y="2837837"/>
            <a:ext cx="1977846" cy="13263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SERVIDOR APRESENTA OUTRA PATOLOGIA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2979372" y="1196752"/>
            <a:ext cx="6057124" cy="4968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sz="1600" b="1" u="sng" dirty="0">
                <a:latin typeface="Arial" pitchFamily="34" charset="0"/>
                <a:cs typeface="Arial" pitchFamily="34" charset="0"/>
              </a:rPr>
              <a:t>Afastamento até 3 dias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Comunica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digitalmente a situação a chefia de imediato e/ou RH de origem, que abonará 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falta.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600" b="1" u="sng" dirty="0" smtClean="0">
                <a:latin typeface="Arial" pitchFamily="34" charset="0"/>
                <a:cs typeface="Arial" pitchFamily="34" charset="0"/>
              </a:rPr>
              <a:t>Afastamento </a:t>
            </a:r>
            <a:r>
              <a:rPr lang="pt-BR" sz="1600" b="1" u="sng" dirty="0">
                <a:latin typeface="Arial" pitchFamily="34" charset="0"/>
                <a:cs typeface="Arial" pitchFamily="34" charset="0"/>
              </a:rPr>
              <a:t>entre 4 e 15 dias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– Encaminha digitalmente declaração assinada e atestado médico para a Coordenação de Medicina Funcional da Superintendência da Área de Segurança no Trabalho e Medicina Funcional - SSM através do e-mail </a:t>
            </a:r>
            <a:r>
              <a:rPr lang="pt-BR" sz="1600" u="sng" dirty="0">
                <a:latin typeface="Arial" pitchFamily="34" charset="0"/>
                <a:cs typeface="Arial" pitchFamily="34" charset="0"/>
                <a:hlinkClick r:id="rId3"/>
              </a:rPr>
              <a:t>semadssm@gmail.com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. A SSM providenciará homologação através da telemedicina com médico do trabalho da Coordenação de Medicina Funcional. Após o retorno do atestado homologado, providencia o registro no Prontuário Médico do Servidor posteriormente e encaminha cópia digital para Superintendência da Área de Registro e Documentação –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SRD.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Afastamento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superior a 15 dias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– Comunica ao RH de origem ou o próprio servidor faz o agendamento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virtual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junto ao INSS.</a:t>
            </a:r>
          </a:p>
        </p:txBody>
      </p:sp>
      <p:sp>
        <p:nvSpPr>
          <p:cNvPr id="13" name="CaixaDeTexto 60"/>
          <p:cNvSpPr txBox="1">
            <a:spLocks noChangeArrowheads="1"/>
          </p:cNvSpPr>
          <p:nvPr/>
        </p:nvSpPr>
        <p:spPr bwMode="auto">
          <a:xfrm>
            <a:off x="538062" y="286569"/>
            <a:ext cx="694804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sz="2000" b="1" dirty="0"/>
              <a:t>LICENÇA MÉDICA PERÍODO DE EXCEÇÃO PREVENÇÃO  CORONAVÍRUS</a:t>
            </a:r>
            <a:endParaRPr lang="pt-BR" sz="2000" b="1" i="1" dirty="0"/>
          </a:p>
          <a:p>
            <a:pPr algn="ctr"/>
            <a:r>
              <a:rPr lang="pt-BR" sz="24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pt-BR" sz="24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cxnSp>
        <p:nvCxnSpPr>
          <p:cNvPr id="14" name="Conector reto 13"/>
          <p:cNvCxnSpPr>
            <a:stCxn id="9" idx="3"/>
          </p:cNvCxnSpPr>
          <p:nvPr/>
        </p:nvCxnSpPr>
        <p:spPr>
          <a:xfrm flipV="1">
            <a:off x="2348443" y="3501007"/>
            <a:ext cx="63092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m 15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FC5CFF-289D-49DF-8913-B80337A8E8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07" y="306383"/>
            <a:ext cx="1543050" cy="51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21043</TotalTime>
  <Words>251</Words>
  <Application>Microsoft Office PowerPoint</Application>
  <PresentationFormat>Apresentação na tela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maisasd</dc:creator>
  <cp:lastModifiedBy>Mittyz Fabíola Carneiro Rodrigues</cp:lastModifiedBy>
  <cp:revision>1828</cp:revision>
  <cp:lastPrinted>2019-06-11T17:46:01Z</cp:lastPrinted>
  <dcterms:created xsi:type="dcterms:W3CDTF">2014-02-18T19:45:50Z</dcterms:created>
  <dcterms:modified xsi:type="dcterms:W3CDTF">2020-04-01T18:59:52Z</dcterms:modified>
</cp:coreProperties>
</file>